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6" r:id="rId1"/>
  </p:sldMasterIdLst>
  <p:notesMasterIdLst>
    <p:notesMasterId r:id="rId28"/>
  </p:notesMasterIdLst>
  <p:handoutMasterIdLst>
    <p:handoutMasterId r:id="rId29"/>
  </p:handoutMasterIdLst>
  <p:sldIdLst>
    <p:sldId id="384" r:id="rId2"/>
    <p:sldId id="438" r:id="rId3"/>
    <p:sldId id="411" r:id="rId4"/>
    <p:sldId id="446" r:id="rId5"/>
    <p:sldId id="440" r:id="rId6"/>
    <p:sldId id="424" r:id="rId7"/>
    <p:sldId id="423" r:id="rId8"/>
    <p:sldId id="443" r:id="rId9"/>
    <p:sldId id="425" r:id="rId10"/>
    <p:sldId id="426" r:id="rId11"/>
    <p:sldId id="427" r:id="rId12"/>
    <p:sldId id="448" r:id="rId13"/>
    <p:sldId id="449" r:id="rId14"/>
    <p:sldId id="431" r:id="rId15"/>
    <p:sldId id="432" r:id="rId16"/>
    <p:sldId id="433" r:id="rId17"/>
    <p:sldId id="434" r:id="rId18"/>
    <p:sldId id="441" r:id="rId19"/>
    <p:sldId id="445" r:id="rId20"/>
    <p:sldId id="437" r:id="rId21"/>
    <p:sldId id="447" r:id="rId22"/>
    <p:sldId id="394" r:id="rId23"/>
    <p:sldId id="444" r:id="rId24"/>
    <p:sldId id="442" r:id="rId25"/>
    <p:sldId id="450" r:id="rId26"/>
    <p:sldId id="451" r:id="rId27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55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5E5"/>
    <a:srgbClr val="E2F2FA"/>
    <a:srgbClr val="BAD9FE"/>
    <a:srgbClr val="C3E4F5"/>
    <a:srgbClr val="DEDEDE"/>
    <a:srgbClr val="EFEFEF"/>
    <a:srgbClr val="09698D"/>
    <a:srgbClr val="006080"/>
    <a:srgbClr val="777777"/>
    <a:srgbClr val="3C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33" autoAdjust="0"/>
    <p:restoredTop sz="89680" autoAdjust="0"/>
  </p:normalViewPr>
  <p:slideViewPr>
    <p:cSldViewPr snapToGrid="0">
      <p:cViewPr varScale="1">
        <p:scale>
          <a:sx n="102" d="100"/>
          <a:sy n="102" d="100"/>
        </p:scale>
        <p:origin x="996" y="114"/>
      </p:cViewPr>
      <p:guideLst>
        <p:guide orient="horz" pos="2161"/>
        <p:guide pos="55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612" y="108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Sheet1!$A$2:$A$27</c:f>
              <c:numCache>
                <c:formatCode>General</c:formatCode>
                <c:ptCount val="26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  <c:pt idx="10">
                  <c:v>110</c:v>
                </c:pt>
                <c:pt idx="11">
                  <c:v>120</c:v>
                </c:pt>
                <c:pt idx="12">
                  <c:v>130</c:v>
                </c:pt>
                <c:pt idx="13">
                  <c:v>140</c:v>
                </c:pt>
                <c:pt idx="14">
                  <c:v>150</c:v>
                </c:pt>
                <c:pt idx="15">
                  <c:v>160</c:v>
                </c:pt>
                <c:pt idx="16">
                  <c:v>170</c:v>
                </c:pt>
                <c:pt idx="17">
                  <c:v>180</c:v>
                </c:pt>
                <c:pt idx="18">
                  <c:v>190</c:v>
                </c:pt>
                <c:pt idx="19">
                  <c:v>200</c:v>
                </c:pt>
                <c:pt idx="20">
                  <c:v>210</c:v>
                </c:pt>
                <c:pt idx="21">
                  <c:v>220</c:v>
                </c:pt>
                <c:pt idx="22">
                  <c:v>230</c:v>
                </c:pt>
                <c:pt idx="23">
                  <c:v>240</c:v>
                </c:pt>
                <c:pt idx="24">
                  <c:v>250</c:v>
                </c:pt>
                <c:pt idx="25">
                  <c:v>260</c:v>
                </c:pt>
              </c:numCache>
            </c:numRef>
          </c:xVal>
          <c:yVal>
            <c:numRef>
              <c:f>Sheet1!$B$2:$B$27</c:f>
              <c:numCache>
                <c:formatCode>General</c:formatCode>
                <c:ptCount val="26"/>
                <c:pt idx="0">
                  <c:v>5</c:v>
                </c:pt>
                <c:pt idx="1">
                  <c:v>6</c:v>
                </c:pt>
                <c:pt idx="2">
                  <c:v>8</c:v>
                </c:pt>
                <c:pt idx="3">
                  <c:v>10</c:v>
                </c:pt>
                <c:pt idx="4">
                  <c:v>12</c:v>
                </c:pt>
                <c:pt idx="5">
                  <c:v>15</c:v>
                </c:pt>
                <c:pt idx="6">
                  <c:v>17</c:v>
                </c:pt>
                <c:pt idx="7">
                  <c:v>20</c:v>
                </c:pt>
                <c:pt idx="8">
                  <c:v>22</c:v>
                </c:pt>
                <c:pt idx="9">
                  <c:v>25</c:v>
                </c:pt>
                <c:pt idx="10">
                  <c:v>27</c:v>
                </c:pt>
                <c:pt idx="11">
                  <c:v>30</c:v>
                </c:pt>
                <c:pt idx="12">
                  <c:v>35</c:v>
                </c:pt>
                <c:pt idx="13">
                  <c:v>40</c:v>
                </c:pt>
                <c:pt idx="14">
                  <c:v>45</c:v>
                </c:pt>
                <c:pt idx="15">
                  <c:v>50</c:v>
                </c:pt>
                <c:pt idx="16">
                  <c:v>57</c:v>
                </c:pt>
                <c:pt idx="17">
                  <c:v>65</c:v>
                </c:pt>
                <c:pt idx="18">
                  <c:v>70</c:v>
                </c:pt>
                <c:pt idx="19">
                  <c:v>65</c:v>
                </c:pt>
                <c:pt idx="20">
                  <c:v>50</c:v>
                </c:pt>
                <c:pt idx="21">
                  <c:v>42</c:v>
                </c:pt>
                <c:pt idx="22">
                  <c:v>30</c:v>
                </c:pt>
                <c:pt idx="23">
                  <c:v>18</c:v>
                </c:pt>
                <c:pt idx="24">
                  <c:v>7</c:v>
                </c:pt>
                <c:pt idx="25">
                  <c:v>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016-4700-8A05-1AC6EF3DEC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03453080"/>
        <c:axId val="300965752"/>
      </c:scatterChart>
      <c:valAx>
        <c:axId val="303453080"/>
        <c:scaling>
          <c:orientation val="minMax"/>
          <c:max val="256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Pixel Color</a:t>
                </a:r>
              </a:p>
            </c:rich>
          </c:tx>
          <c:layout>
            <c:manualLayout>
              <c:xMode val="edge"/>
              <c:yMode val="edge"/>
              <c:x val="0.43618395773079804"/>
              <c:y val="0.9028006295724524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0965752"/>
        <c:crosses val="autoZero"/>
        <c:crossBetween val="midCat"/>
      </c:valAx>
      <c:valAx>
        <c:axId val="300965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Frequency</a:t>
                </a:r>
              </a:p>
            </c:rich>
          </c:tx>
          <c:layout>
            <c:manualLayout>
              <c:xMode val="edge"/>
              <c:yMode val="edge"/>
              <c:x val="5.9621208155711813E-3"/>
              <c:y val="0.2016332379539515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34530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Sheet1!$A$2:$A$29</c:f>
              <c:numCache>
                <c:formatCode>General</c:formatCode>
                <c:ptCount val="28"/>
                <c:pt idx="0">
                  <c:v>0</c:v>
                </c:pt>
                <c:pt idx="1">
                  <c:v>3</c:v>
                </c:pt>
                <c:pt idx="2">
                  <c:v>10</c:v>
                </c:pt>
                <c:pt idx="3">
                  <c:v>20</c:v>
                </c:pt>
                <c:pt idx="4">
                  <c:v>30</c:v>
                </c:pt>
                <c:pt idx="5">
                  <c:v>40</c:v>
                </c:pt>
                <c:pt idx="6">
                  <c:v>50</c:v>
                </c:pt>
                <c:pt idx="7">
                  <c:v>60</c:v>
                </c:pt>
                <c:pt idx="8">
                  <c:v>70</c:v>
                </c:pt>
                <c:pt idx="9">
                  <c:v>80</c:v>
                </c:pt>
                <c:pt idx="10">
                  <c:v>90</c:v>
                </c:pt>
                <c:pt idx="11">
                  <c:v>100</c:v>
                </c:pt>
                <c:pt idx="12">
                  <c:v>110</c:v>
                </c:pt>
                <c:pt idx="13">
                  <c:v>120</c:v>
                </c:pt>
                <c:pt idx="14">
                  <c:v>130</c:v>
                </c:pt>
                <c:pt idx="15">
                  <c:v>140</c:v>
                </c:pt>
                <c:pt idx="16">
                  <c:v>150</c:v>
                </c:pt>
                <c:pt idx="17">
                  <c:v>160</c:v>
                </c:pt>
                <c:pt idx="18">
                  <c:v>170</c:v>
                </c:pt>
                <c:pt idx="19">
                  <c:v>180</c:v>
                </c:pt>
                <c:pt idx="20">
                  <c:v>190</c:v>
                </c:pt>
                <c:pt idx="21">
                  <c:v>200</c:v>
                </c:pt>
                <c:pt idx="22">
                  <c:v>210</c:v>
                </c:pt>
                <c:pt idx="23">
                  <c:v>220</c:v>
                </c:pt>
                <c:pt idx="24">
                  <c:v>230</c:v>
                </c:pt>
                <c:pt idx="25">
                  <c:v>240</c:v>
                </c:pt>
                <c:pt idx="26">
                  <c:v>250</c:v>
                </c:pt>
                <c:pt idx="27">
                  <c:v>260</c:v>
                </c:pt>
              </c:numCache>
            </c:numRef>
          </c:xVal>
          <c:yVal>
            <c:numRef>
              <c:f>Sheet1!$B$2:$B$29</c:f>
              <c:numCache>
                <c:formatCode>General</c:formatCode>
                <c:ptCount val="28"/>
                <c:pt idx="0">
                  <c:v>10</c:v>
                </c:pt>
                <c:pt idx="1">
                  <c:v>35</c:v>
                </c:pt>
                <c:pt idx="2">
                  <c:v>40</c:v>
                </c:pt>
                <c:pt idx="3">
                  <c:v>35</c:v>
                </c:pt>
                <c:pt idx="4">
                  <c:v>30</c:v>
                </c:pt>
                <c:pt idx="5">
                  <c:v>23</c:v>
                </c:pt>
                <c:pt idx="6">
                  <c:v>15</c:v>
                </c:pt>
                <c:pt idx="7">
                  <c:v>7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10</c:v>
                </c:pt>
                <c:pt idx="22">
                  <c:v>20</c:v>
                </c:pt>
                <c:pt idx="23">
                  <c:v>30</c:v>
                </c:pt>
                <c:pt idx="24">
                  <c:v>47</c:v>
                </c:pt>
                <c:pt idx="25">
                  <c:v>58</c:v>
                </c:pt>
                <c:pt idx="26">
                  <c:v>60</c:v>
                </c:pt>
                <c:pt idx="27">
                  <c:v>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A28-47E5-8DAD-E658362CA6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03453080"/>
        <c:axId val="300965752"/>
      </c:scatterChart>
      <c:valAx>
        <c:axId val="303453080"/>
        <c:scaling>
          <c:orientation val="minMax"/>
          <c:max val="26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Pixel Color</a:t>
                </a:r>
              </a:p>
            </c:rich>
          </c:tx>
          <c:layout>
            <c:manualLayout>
              <c:xMode val="edge"/>
              <c:yMode val="edge"/>
              <c:x val="0.43618395773079804"/>
              <c:y val="0.9028006295724524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0965752"/>
        <c:crosses val="autoZero"/>
        <c:crossBetween val="midCat"/>
      </c:valAx>
      <c:valAx>
        <c:axId val="300965752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Frequency</a:t>
                </a:r>
              </a:p>
            </c:rich>
          </c:tx>
          <c:layout>
            <c:manualLayout>
              <c:xMode val="edge"/>
              <c:yMode val="edge"/>
              <c:x val="5.9621208155711813E-3"/>
              <c:y val="0.2016332379539515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34530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 bwMode="gray">
          <a:xfrm>
            <a:off x="198580" y="9248885"/>
            <a:ext cx="347445" cy="238400"/>
          </a:xfrm>
          <a:prstGeom prst="rect">
            <a:avLst/>
          </a:prstGeom>
          <a:noFill/>
        </p:spPr>
        <p:txBody>
          <a:bodyPr wrap="none" lIns="95610" tIns="47805" rIns="95610" bIns="47805" rtlCol="0">
            <a:spAutoFit/>
          </a:bodyPr>
          <a:lstStyle/>
          <a:p>
            <a:pPr algn="r"/>
            <a:fld id="{2B7AF141-2B95-496E-A444-1A6308939B01}" type="slidenum">
              <a:rPr lang="en-US" sz="900">
                <a:solidFill>
                  <a:schemeClr val="accent3"/>
                </a:solidFill>
              </a:rPr>
              <a:pPr algn="r"/>
              <a:t>‹#›</a:t>
            </a:fld>
            <a:endParaRPr lang="en-US" sz="900" dirty="0">
              <a:solidFill>
                <a:schemeClr val="accent3"/>
              </a:solidFill>
            </a:endParaRPr>
          </a:p>
        </p:txBody>
      </p:sp>
      <p:sp>
        <p:nvSpPr>
          <p:cNvPr id="8" name="TextBox 7"/>
          <p:cNvSpPr txBox="1"/>
          <p:nvPr/>
        </p:nvSpPr>
        <p:spPr bwMode="gray">
          <a:xfrm>
            <a:off x="469993" y="9248885"/>
            <a:ext cx="4227846" cy="235043"/>
          </a:xfrm>
          <a:prstGeom prst="rect">
            <a:avLst/>
          </a:prstGeom>
          <a:noFill/>
        </p:spPr>
        <p:txBody>
          <a:bodyPr wrap="none" lIns="95610" tIns="47805" rIns="95610" bIns="47805" rtlCol="0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accent3"/>
                </a:solidFill>
              </a:rPr>
              <a:t>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© 2015 Cadence Design Systems, Inc. Cadence confidential. Internal use only.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5923" y="9210455"/>
            <a:ext cx="1234884" cy="226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59613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420688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406404" y="4270316"/>
            <a:ext cx="6502398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1" tIns="48246" rIns="96491" bIns="4824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10"/>
          <p:cNvSpPr txBox="1"/>
          <p:nvPr/>
        </p:nvSpPr>
        <p:spPr bwMode="gray">
          <a:xfrm>
            <a:off x="198580" y="9248885"/>
            <a:ext cx="347445" cy="238400"/>
          </a:xfrm>
          <a:prstGeom prst="rect">
            <a:avLst/>
          </a:prstGeom>
          <a:noFill/>
        </p:spPr>
        <p:txBody>
          <a:bodyPr wrap="none" lIns="95610" tIns="47805" rIns="95610" bIns="47805" rtlCol="0">
            <a:spAutoFit/>
          </a:bodyPr>
          <a:lstStyle/>
          <a:p>
            <a:pPr algn="r"/>
            <a:fld id="{2B7AF141-2B95-496E-A444-1A6308939B01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algn="r"/>
              <a:t>‹#›</a:t>
            </a:fld>
            <a:endParaRPr lang="en-US" sz="900" dirty="0">
              <a:solidFill>
                <a:schemeClr val="accent3"/>
              </a:solidFill>
            </a:endParaRPr>
          </a:p>
        </p:txBody>
      </p:sp>
      <p:sp>
        <p:nvSpPr>
          <p:cNvPr id="12" name="TextBox 11"/>
          <p:cNvSpPr txBox="1"/>
          <p:nvPr/>
        </p:nvSpPr>
        <p:spPr bwMode="gray">
          <a:xfrm>
            <a:off x="469993" y="9248885"/>
            <a:ext cx="4227846" cy="235043"/>
          </a:xfrm>
          <a:prstGeom prst="rect">
            <a:avLst/>
          </a:prstGeom>
          <a:noFill/>
        </p:spPr>
        <p:txBody>
          <a:bodyPr wrap="none" lIns="95610" tIns="47805" rIns="95610" bIns="47805" rtlCol="0">
            <a:spAutoFit/>
          </a:bodyPr>
          <a:lstStyle/>
          <a:p>
            <a:pPr algn="l">
              <a:defRPr/>
            </a:pPr>
            <a:r>
              <a:rPr lang="en-US" sz="900" dirty="0">
                <a:solidFill>
                  <a:schemeClr val="accent3"/>
                </a:solidFill>
                <a:cs typeface="+mn-cs"/>
              </a:rPr>
              <a:t></a:t>
            </a:r>
            <a:r>
              <a:rPr lang="en-US" sz="900" kern="12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+mn-ea"/>
                <a:cs typeface="+mn-cs"/>
              </a:rPr>
              <a:t>© 2015 Cadence Design Systems, Inc. Cadence confidential. Internal use only.</a:t>
            </a:r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872" y="9210455"/>
            <a:ext cx="1234884" cy="226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520055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111125" indent="-111125" algn="l" rtl="0" fontAlgn="base">
      <a:spcBef>
        <a:spcPts val="300"/>
      </a:spcBef>
      <a:spcAft>
        <a:spcPct val="0"/>
      </a:spcAft>
      <a:buFont typeface="Arial" pitchFamily="34" charset="0"/>
      <a:buChar char=" "/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233363" indent="-122238" algn="l" rtl="0" fontAlgn="base">
      <a:spcBef>
        <a:spcPts val="300"/>
      </a:spcBef>
      <a:spcAft>
        <a:spcPct val="0"/>
      </a:spcAft>
      <a:buFont typeface="Arial" pitchFamily="34" charset="0"/>
      <a:buChar char="•"/>
      <a:defRPr sz="1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396875" indent="-112713" algn="l" rtl="0" fontAlgn="base">
      <a:spcBef>
        <a:spcPts val="300"/>
      </a:spcBef>
      <a:spcAft>
        <a:spcPct val="0"/>
      </a:spcAft>
      <a:buFont typeface="Arial" pitchFamily="34" charset="0"/>
      <a:buChar char="-"/>
      <a:defRPr sz="1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568325" indent="-112713" algn="l" rtl="0" fontAlgn="base">
      <a:spcBef>
        <a:spcPts val="300"/>
      </a:spcBef>
      <a:spcAft>
        <a:spcPct val="0"/>
      </a:spcAft>
      <a:buFont typeface="Arial" pitchFamily="34" charset="0"/>
      <a:buChar char="-"/>
      <a:defRPr sz="1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741363" indent="-112713" algn="l" rtl="0" fontAlgn="base">
      <a:spcBef>
        <a:spcPts val="300"/>
      </a:spcBef>
      <a:spcAft>
        <a:spcPct val="0"/>
      </a:spcAft>
      <a:buFont typeface="Arial" pitchFamily="34" charset="0"/>
      <a:buChar char="-"/>
      <a:defRPr sz="1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2313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22832" indent="-122832" defTabSz="956097">
              <a:buFont typeface="Wingdings" pitchFamily="2" charset="2"/>
              <a:buChar char="§"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143376" y="9120192"/>
            <a:ext cx="3170238" cy="479425"/>
          </a:xfrm>
          <a:prstGeom prst="rect">
            <a:avLst/>
          </a:prstGeom>
        </p:spPr>
        <p:txBody>
          <a:bodyPr lIns="95610" tIns="47805" rIns="95610" bIns="47805"/>
          <a:lstStyle/>
          <a:p>
            <a:fld id="{DD5802EA-9155-4941-A9C7-18DE4BEBDF9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34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066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 </a:t>
            </a:r>
            <a:r>
              <a:rPr lang="en-US" dirty="0" err="1"/>
              <a:t>Picel</a:t>
            </a:r>
            <a:r>
              <a:rPr lang="en-US" dirty="0"/>
              <a:t> is for </a:t>
            </a:r>
            <a:r>
              <a:rPr lang="en-US" dirty="0" err="1"/>
              <a:t>representstion</a:t>
            </a:r>
            <a:endParaRPr lang="en-US" dirty="0"/>
          </a:p>
          <a:p>
            <a:r>
              <a:rPr lang="en-US" dirty="0"/>
              <a:t>2) Show that this is video</a:t>
            </a:r>
          </a:p>
        </p:txBody>
      </p:sp>
    </p:spTree>
    <p:extLst>
      <p:ext uri="{BB962C8B-B14F-4D97-AF65-F5344CB8AC3E}">
        <p14:creationId xmlns:p14="http://schemas.microsoft.com/office/powerpoint/2010/main" val="930984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n-US" dirty="0" err="1"/>
              <a:t>undersyadning</a:t>
            </a:r>
            <a:r>
              <a:rPr lang="en-US" dirty="0"/>
              <a:t> purpose I have drawn a graph here and in future slides. However he algorithm stores only 3 values per gaussian, mean, standard deviation and number of pixel colors</a:t>
            </a:r>
          </a:p>
          <a:p>
            <a:r>
              <a:rPr lang="en-US" dirty="0"/>
              <a:t>Draw table with 3 parameters</a:t>
            </a:r>
          </a:p>
        </p:txBody>
      </p:sp>
    </p:spTree>
    <p:extLst>
      <p:ext uri="{BB962C8B-B14F-4D97-AF65-F5344CB8AC3E}">
        <p14:creationId xmlns:p14="http://schemas.microsoft.com/office/powerpoint/2010/main" val="2885398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 might be wondering how I got to know that these are 2 gaussians</a:t>
            </a:r>
          </a:p>
          <a:p>
            <a:pPr marL="0" indent="0">
              <a:buNone/>
            </a:pPr>
            <a:r>
              <a:rPr lang="en-US" dirty="0"/>
              <a:t>-2 sigma to +2 sigma pixel part</a:t>
            </a:r>
          </a:p>
        </p:txBody>
      </p:sp>
    </p:spTree>
    <p:extLst>
      <p:ext uri="{BB962C8B-B14F-4D97-AF65-F5344CB8AC3E}">
        <p14:creationId xmlns:p14="http://schemas.microsoft.com/office/powerpoint/2010/main" val="723755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Assume – background gaussian will remain max no of time </a:t>
            </a:r>
            <a:r>
              <a:rPr lang="en-US" dirty="0" err="1"/>
              <a:t>wirh</a:t>
            </a:r>
            <a:r>
              <a:rPr lang="en-US" dirty="0"/>
              <a:t> max pixels</a:t>
            </a:r>
          </a:p>
        </p:txBody>
      </p:sp>
    </p:spTree>
    <p:extLst>
      <p:ext uri="{BB962C8B-B14F-4D97-AF65-F5344CB8AC3E}">
        <p14:creationId xmlns:p14="http://schemas.microsoft.com/office/powerpoint/2010/main" val="191138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screen"/>
          <a:srcRect l="3022" r="2951" b="27389"/>
          <a:stretch>
            <a:fillRect/>
          </a:stretch>
        </p:blipFill>
        <p:spPr bwMode="auto">
          <a:xfrm>
            <a:off x="276225" y="0"/>
            <a:ext cx="8597900" cy="4979670"/>
          </a:xfrm>
          <a:prstGeom prst="rect">
            <a:avLst/>
          </a:prstGeom>
          <a:noFill/>
          <a:effectLst>
            <a:innerShdw blurRad="1016000">
              <a:prstClr val="black">
                <a:alpha val="21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57259" y="6230507"/>
            <a:ext cx="1638074" cy="310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 bwMode="gray">
          <a:xfrm>
            <a:off x="276224" y="3520440"/>
            <a:ext cx="8597900" cy="1464827"/>
          </a:xfrm>
          <a:prstGeom prst="rect">
            <a:avLst/>
          </a:prstGeom>
          <a:gradFill>
            <a:gsLst>
              <a:gs pos="100000">
                <a:schemeClr val="tx1">
                  <a:alpha val="52000"/>
                </a:schemeClr>
              </a:gs>
              <a:gs pos="0">
                <a:schemeClr val="tx1">
                  <a:alpha val="88000"/>
                </a:schemeClr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124" tIns="41061" rIns="82124" bIns="41061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48640" y="5029200"/>
            <a:ext cx="6886807" cy="111302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Rectangle 16"/>
          <p:cNvSpPr/>
          <p:nvPr userDrawn="1"/>
        </p:nvSpPr>
        <p:spPr bwMode="gray">
          <a:xfrm rot="10800000">
            <a:off x="276225" y="3517899"/>
            <a:ext cx="182544" cy="1459645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124" tIns="41061" rIns="82124" bIns="41061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548639" y="3611880"/>
            <a:ext cx="8229600" cy="1280160"/>
          </a:xfrm>
        </p:spPr>
        <p:txBody>
          <a:bodyPr anchor="ctr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7239000" y="133350"/>
            <a:ext cx="1466850" cy="3238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dirty="0">
                <a:solidFill>
                  <a:srgbClr val="BAD9FE"/>
                </a:solidFill>
                <a:latin typeface="Arial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06871580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74320" y="1188720"/>
            <a:ext cx="8595360" cy="5120640"/>
          </a:xfrm>
          <a:prstGeom prst="rect">
            <a:avLst/>
          </a:prstGeom>
        </p:spPr>
        <p:txBody>
          <a:bodyPr>
            <a:noAutofit/>
          </a:bodyPr>
          <a:lstStyle>
            <a:lvl1pPr marL="234950" indent="-2349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Font typeface="Arial" pitchFamily="34" charset="0"/>
              <a:buChar char="•"/>
              <a:tabLst>
                <a:tab pos="166688" algn="l"/>
                <a:tab pos="234950" algn="l"/>
              </a:tabLst>
              <a:defRPr sz="2400">
                <a:solidFill>
                  <a:schemeClr val="tx1"/>
                </a:solidFill>
              </a:defRPr>
            </a:lvl1pPr>
            <a:lvl2pPr marL="568325" indent="-22860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Font typeface="Arial" pitchFamily="34" charset="0"/>
              <a:buChar char="–"/>
              <a:defRPr sz="2000">
                <a:solidFill>
                  <a:schemeClr val="tx2"/>
                </a:solidFill>
              </a:defRPr>
            </a:lvl2pPr>
            <a:lvl3pPr marL="858838" indent="-230188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Font typeface="Arial" pitchFamily="34" charset="0"/>
              <a:buChar char="–"/>
              <a:defRPr sz="1600">
                <a:solidFill>
                  <a:schemeClr val="tx2"/>
                </a:solidFill>
              </a:defRPr>
            </a:lvl3pPr>
            <a:lvl4pPr marL="1081088" indent="-22383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itchFamily="34" charset="0"/>
              <a:buChar char="–"/>
              <a:defRPr sz="1200">
                <a:solidFill>
                  <a:schemeClr val="tx2"/>
                </a:solidFill>
              </a:defRPr>
            </a:lvl4pPr>
            <a:lvl5pPr marL="1316038" indent="-227013">
              <a:spcBef>
                <a:spcPts val="0"/>
              </a:spcBef>
              <a:spcAft>
                <a:spcPts val="150"/>
              </a:spcAft>
              <a:buClr>
                <a:schemeClr val="tx2"/>
              </a:buClr>
              <a:buFont typeface="Arial" pitchFamily="34" charset="0"/>
              <a:buChar char="–"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320" y="274320"/>
            <a:ext cx="8595360" cy="9144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27517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74320"/>
            <a:ext cx="859536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4320" y="1188720"/>
            <a:ext cx="4206240" cy="5120640"/>
          </a:xfrm>
          <a:prstGeom prst="rect">
            <a:avLst/>
          </a:prstGeom>
        </p:spPr>
        <p:txBody>
          <a:bodyPr rIns="182880"/>
          <a:lstStyle>
            <a:lvl1pPr>
              <a:spcBef>
                <a:spcPts val="600"/>
              </a:spcBef>
              <a:buClr>
                <a:schemeClr val="accent3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>
              <a:spcBef>
                <a:spcPts val="400"/>
              </a:spcBef>
              <a:defRPr sz="1600"/>
            </a:lvl2pPr>
            <a:lvl3pPr>
              <a:spcBef>
                <a:spcPts val="200"/>
              </a:spcBef>
              <a:defRPr sz="1200"/>
            </a:lvl3pPr>
            <a:lvl4pPr>
              <a:defRPr sz="14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188719"/>
            <a:ext cx="4206240" cy="5120640"/>
          </a:xfrm>
          <a:prstGeom prst="rect">
            <a:avLst/>
          </a:prstGeom>
        </p:spPr>
        <p:txBody>
          <a:bodyPr rIns="182880"/>
          <a:lstStyle>
            <a:lvl1pPr>
              <a:defRPr lang="en-US" sz="2000" dirty="0" smtClean="0">
                <a:solidFill>
                  <a:schemeClr val="tx1"/>
                </a:solidFill>
              </a:defRPr>
            </a:lvl1pPr>
            <a:lvl2pPr>
              <a:defRPr lang="en-US" sz="1600" dirty="0" smtClean="0"/>
            </a:lvl2pPr>
            <a:lvl3pPr>
              <a:defRPr lang="en-US" sz="1200" dirty="0" smtClean="0"/>
            </a:lvl3pPr>
          </a:lstStyle>
          <a:p>
            <a:pPr lvl="0">
              <a:spcBef>
                <a:spcPts val="600"/>
              </a:spcBef>
              <a:buClr>
                <a:schemeClr val="accent3"/>
              </a:buClr>
              <a:buFont typeface="Arial" pitchFamily="34" charset="0"/>
              <a:buChar char="•"/>
            </a:pPr>
            <a:r>
              <a:rPr lang="en-US"/>
              <a:t>Click to edit Master text styles</a:t>
            </a:r>
          </a:p>
          <a:p>
            <a:pPr lvl="1">
              <a:spcBef>
                <a:spcPts val="600"/>
              </a:spcBef>
              <a:buClr>
                <a:schemeClr val="accent3"/>
              </a:buClr>
              <a:buFont typeface="Arial" pitchFamily="34" charset="0"/>
              <a:buChar char="•"/>
            </a:pPr>
            <a:r>
              <a:rPr lang="en-US"/>
              <a:t>Second level</a:t>
            </a:r>
          </a:p>
          <a:p>
            <a:pPr lvl="2">
              <a:spcBef>
                <a:spcPts val="600"/>
              </a:spcBef>
              <a:buClr>
                <a:schemeClr val="accent3"/>
              </a:buClr>
              <a:buFont typeface="Arial" pitchFamily="34" charset="0"/>
              <a:buChar char="•"/>
            </a:pPr>
            <a:r>
              <a:rPr lang="en-US"/>
              <a:t>Third level</a:t>
            </a: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320" y="274320"/>
            <a:ext cx="8595360" cy="914400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651856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screen"/>
          <a:srcRect l="3056" r="2917" b="9283"/>
          <a:stretch>
            <a:fillRect/>
          </a:stretch>
        </p:blipFill>
        <p:spPr bwMode="auto">
          <a:xfrm>
            <a:off x="276225" y="0"/>
            <a:ext cx="8597900" cy="6221413"/>
          </a:xfrm>
          <a:prstGeom prst="rect">
            <a:avLst/>
          </a:prstGeom>
          <a:noFill/>
          <a:effectLst>
            <a:innerShdw blurRad="1016000">
              <a:prstClr val="black">
                <a:alpha val="21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 bwMode="gray">
          <a:xfrm>
            <a:off x="274802" y="3520440"/>
            <a:ext cx="8599323" cy="1464827"/>
          </a:xfrm>
          <a:prstGeom prst="rect">
            <a:avLst/>
          </a:prstGeom>
          <a:gradFill>
            <a:gsLst>
              <a:gs pos="100000">
                <a:schemeClr val="tx1">
                  <a:alpha val="52000"/>
                </a:schemeClr>
              </a:gs>
              <a:gs pos="0">
                <a:schemeClr val="tx1">
                  <a:alpha val="88000"/>
                </a:schemeClr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124" tIns="41061" rIns="82124" bIns="41061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 userDrawn="1"/>
        </p:nvSpPr>
        <p:spPr bwMode="gray">
          <a:xfrm rot="10800000">
            <a:off x="274693" y="3517899"/>
            <a:ext cx="182544" cy="1460819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124" tIns="41061" rIns="82124" bIns="41061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itle 12"/>
          <p:cNvSpPr>
            <a:spLocks noGrp="1"/>
          </p:cNvSpPr>
          <p:nvPr>
            <p:ph type="title"/>
          </p:nvPr>
        </p:nvSpPr>
        <p:spPr>
          <a:xfrm>
            <a:off x="548640" y="3611880"/>
            <a:ext cx="8229600" cy="1280160"/>
          </a:xfrm>
        </p:spPr>
        <p:txBody>
          <a:bodyPr anchor="ctr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8053" y="3049447"/>
            <a:ext cx="4007894" cy="759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055863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274320" y="274320"/>
            <a:ext cx="8595360" cy="914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04377" y="6428916"/>
            <a:ext cx="1157704" cy="219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 bwMode="gray">
          <a:xfrm>
            <a:off x="315709" y="6481366"/>
            <a:ext cx="325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2B7AF141-2B95-496E-A444-1A6308939B01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algn="l"/>
              <a:t>‹#›</a:t>
            </a:fld>
            <a:endParaRPr lang="en-US" sz="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631118" y="6481366"/>
            <a:ext cx="42194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en-US" sz="900" kern="12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+mn-ea"/>
                <a:cs typeface="+mn-cs"/>
              </a:rPr>
              <a:t>© 2015 Cadence Design Systems, Inc. Cadence confidential. Internal use only.</a:t>
            </a:r>
          </a:p>
        </p:txBody>
      </p:sp>
    </p:spTree>
    <p:extLst>
      <p:ext uri="{BB962C8B-B14F-4D97-AF65-F5344CB8AC3E}">
        <p14:creationId xmlns:p14="http://schemas.microsoft.com/office/powerpoint/2010/main" val="2924601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7" r:id="rId5"/>
    <p:sldLayoutId id="2147483755" r:id="rId6"/>
  </p:sldLayoutIdLst>
  <p:transition>
    <p:fade/>
  </p:transition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3000" b="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28650" indent="-287338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−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858838" indent="-230188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−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089025" indent="-230188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−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11275" indent="-22225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−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2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lexandria.ucsb.edu/lib/ark:/48907/f3f18wwm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10" Type="http://schemas.openxmlformats.org/officeDocument/2006/relationships/chart" Target="../charts/chart2.xml"/><Relationship Id="rId4" Type="http://schemas.openxmlformats.org/officeDocument/2006/relationships/video" Target="../media/media2.mp4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Navneet Kumar</a:t>
            </a:r>
          </a:p>
          <a:p>
            <a:r>
              <a:rPr lang="en-US" dirty="0"/>
              <a:t>Shubham Jain</a:t>
            </a:r>
          </a:p>
          <a:p>
            <a:r>
              <a:rPr lang="en-US" dirty="0"/>
              <a:t>Tanu Kanvar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96113388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BA2855-0D4C-444F-8EC1-E03DED7A1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Stauffer </a:t>
            </a:r>
            <a:r>
              <a:rPr lang="en-US" dirty="0" err="1"/>
              <a:t>Grimson</a:t>
            </a:r>
            <a:r>
              <a:rPr lang="en-US" dirty="0"/>
              <a:t> Algorithm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50DC60-89C1-431B-8DCB-C6A27B1AA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0196"/>
            <a:ext cx="5219700" cy="5438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241CEA-B4DB-4FCA-8F07-00D892C9E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317" y="1938337"/>
            <a:ext cx="250507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98424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80F3C7-6B8A-4C81-A623-2BB9C5F1D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0197"/>
            <a:ext cx="5219700" cy="543877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FBA2855-0D4C-444F-8EC1-E03DED7A1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Stauffer </a:t>
            </a:r>
            <a:r>
              <a:rPr lang="en-US" dirty="0" err="1"/>
              <a:t>Grimson</a:t>
            </a:r>
            <a:r>
              <a:rPr lang="en-US" dirty="0"/>
              <a:t> 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96CFD8-4CCC-47ED-8614-6833D7550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75" y="1319374"/>
            <a:ext cx="385762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5488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36D04C-4AEA-456D-B7D1-24C9FDF3C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480" y="993304"/>
            <a:ext cx="3444401" cy="47381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2B1EF9-95B6-42EB-AC0F-9B7815E3C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49374"/>
            <a:ext cx="5219700" cy="543877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FBA2855-0D4C-444F-8EC1-E03DED7A1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Stauffer </a:t>
            </a:r>
            <a:r>
              <a:rPr lang="en-US" dirty="0" err="1"/>
              <a:t>Grimson</a:t>
            </a:r>
            <a:r>
              <a:rPr lang="en-US" dirty="0"/>
              <a:t>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A1AB24-54D4-4A83-9E82-5E0F5B825796}"/>
              </a:ext>
            </a:extLst>
          </p:cNvPr>
          <p:cNvSpPr txBox="1"/>
          <p:nvPr/>
        </p:nvSpPr>
        <p:spPr>
          <a:xfrm>
            <a:off x="7532016" y="1988570"/>
            <a:ext cx="1164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1</a:t>
            </a:r>
            <a:r>
              <a:rPr lang="en-US" baseline="30000" dirty="0">
                <a:solidFill>
                  <a:schemeClr val="tx2"/>
                </a:solidFill>
              </a:rPr>
              <a:t>st</a:t>
            </a:r>
            <a:r>
              <a:rPr lang="en-US" dirty="0">
                <a:solidFill>
                  <a:schemeClr val="tx2"/>
                </a:solidFill>
              </a:rPr>
              <a:t> Frame</a:t>
            </a:r>
          </a:p>
          <a:p>
            <a:r>
              <a:rPr lang="en-US" dirty="0">
                <a:solidFill>
                  <a:schemeClr val="tx2"/>
                </a:solidFill>
              </a:rPr>
              <a:t>5</a:t>
            </a:r>
            <a:r>
              <a:rPr lang="en-US" baseline="30000" dirty="0">
                <a:solidFill>
                  <a:schemeClr val="tx2"/>
                </a:solidFill>
              </a:rPr>
              <a:t>th</a:t>
            </a:r>
            <a:r>
              <a:rPr lang="en-US" dirty="0">
                <a:solidFill>
                  <a:schemeClr val="tx2"/>
                </a:solidFill>
              </a:rPr>
              <a:t> Pixel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5B1431E-05E0-4806-9472-39A925C1B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179552"/>
              </p:ext>
            </p:extLst>
          </p:nvPr>
        </p:nvGraphicFramePr>
        <p:xfrm>
          <a:off x="5452476" y="5128309"/>
          <a:ext cx="1485653" cy="125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4669">
                  <a:extLst>
                    <a:ext uri="{9D8B030D-6E8A-4147-A177-3AD203B41FA5}">
                      <a16:colId xmlns:a16="http://schemas.microsoft.com/office/drawing/2014/main" val="1641802084"/>
                    </a:ext>
                  </a:extLst>
                </a:gridCol>
                <a:gridCol w="1200984">
                  <a:extLst>
                    <a:ext uri="{9D8B030D-6E8A-4147-A177-3AD203B41FA5}">
                      <a16:colId xmlns:a16="http://schemas.microsoft.com/office/drawing/2014/main" val="39110561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Pixel Color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9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l-GR" sz="1400" dirty="0">
                          <a:solidFill>
                            <a:schemeClr val="bg1"/>
                          </a:solidFill>
                        </a:rPr>
                        <a:t>σ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Some fixed value e.g. 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034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084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607801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DB3ACB-1E83-41A3-94B6-C0F5AFDBE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86" y="950047"/>
            <a:ext cx="5229225" cy="5429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E1CA25-42A2-4162-8916-DA2CD029A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2670" y="988538"/>
            <a:ext cx="3441642" cy="474295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FBA2855-0D4C-444F-8EC1-E03DED7A1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Stauffer </a:t>
            </a:r>
            <a:r>
              <a:rPr lang="en-US" dirty="0" err="1"/>
              <a:t>Grimson</a:t>
            </a:r>
            <a:r>
              <a:rPr lang="en-US" dirty="0"/>
              <a:t> Algorithm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BE75A7-BAC9-4F68-97B7-77B383779761}"/>
              </a:ext>
            </a:extLst>
          </p:cNvPr>
          <p:cNvSpPr txBox="1"/>
          <p:nvPr/>
        </p:nvSpPr>
        <p:spPr>
          <a:xfrm>
            <a:off x="7569324" y="1902938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15</a:t>
            </a:r>
            <a:r>
              <a:rPr lang="en-US" baseline="30000" dirty="0">
                <a:solidFill>
                  <a:schemeClr val="tx2"/>
                </a:solidFill>
              </a:rPr>
              <a:t>th</a:t>
            </a:r>
            <a:r>
              <a:rPr lang="en-US" dirty="0">
                <a:solidFill>
                  <a:schemeClr val="tx2"/>
                </a:solidFill>
              </a:rPr>
              <a:t> Frame</a:t>
            </a:r>
          </a:p>
          <a:p>
            <a:r>
              <a:rPr lang="en-US" dirty="0">
                <a:solidFill>
                  <a:schemeClr val="tx2"/>
                </a:solidFill>
              </a:rPr>
              <a:t>5</a:t>
            </a:r>
            <a:r>
              <a:rPr lang="en-US" baseline="30000" dirty="0">
                <a:solidFill>
                  <a:schemeClr val="tx2"/>
                </a:solidFill>
              </a:rPr>
              <a:t>th</a:t>
            </a:r>
            <a:r>
              <a:rPr lang="en-US" dirty="0">
                <a:solidFill>
                  <a:schemeClr val="tx2"/>
                </a:solidFill>
              </a:rPr>
              <a:t> Pixel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97A8CAC-8FDD-4301-A0FE-B0593744B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361963"/>
              </p:ext>
            </p:extLst>
          </p:nvPr>
        </p:nvGraphicFramePr>
        <p:xfrm>
          <a:off x="5801270" y="5128309"/>
          <a:ext cx="743373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6319">
                  <a:extLst>
                    <a:ext uri="{9D8B030D-6E8A-4147-A177-3AD203B41FA5}">
                      <a16:colId xmlns:a16="http://schemas.microsoft.com/office/drawing/2014/main" val="1641802084"/>
                    </a:ext>
                  </a:extLst>
                </a:gridCol>
                <a:gridCol w="487054">
                  <a:extLst>
                    <a:ext uri="{9D8B030D-6E8A-4147-A177-3AD203B41FA5}">
                      <a16:colId xmlns:a16="http://schemas.microsoft.com/office/drawing/2014/main" val="39110561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9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l-GR" sz="1400" dirty="0">
                          <a:solidFill>
                            <a:schemeClr val="bg1"/>
                          </a:solidFill>
                        </a:rPr>
                        <a:t>σ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034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084983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0949CB8-944D-47CC-97D7-1D626DA342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687006"/>
              </p:ext>
            </p:extLst>
          </p:nvPr>
        </p:nvGraphicFramePr>
        <p:xfrm>
          <a:off x="5798830" y="3848687"/>
          <a:ext cx="743372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8310">
                  <a:extLst>
                    <a:ext uri="{9D8B030D-6E8A-4147-A177-3AD203B41FA5}">
                      <a16:colId xmlns:a16="http://schemas.microsoft.com/office/drawing/2014/main" val="1641802084"/>
                    </a:ext>
                  </a:extLst>
                </a:gridCol>
                <a:gridCol w="485062">
                  <a:extLst>
                    <a:ext uri="{9D8B030D-6E8A-4147-A177-3AD203B41FA5}">
                      <a16:colId xmlns:a16="http://schemas.microsoft.com/office/drawing/2014/main" val="39110561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9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σ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034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084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991527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295015-CBE8-4BD2-A537-1E625B563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8324"/>
            <a:ext cx="5219700" cy="543877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FBA2855-0D4C-444F-8EC1-E03DED7A1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Stauffer </a:t>
            </a:r>
            <a:r>
              <a:rPr lang="en-US" dirty="0" err="1"/>
              <a:t>Grimson</a:t>
            </a:r>
            <a:r>
              <a:rPr lang="en-US" dirty="0"/>
              <a:t> Algorithm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1A6CA3B4-E30B-4415-B61F-994E462EF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9700" y="1122731"/>
            <a:ext cx="3649980" cy="5120640"/>
          </a:xfrm>
        </p:spPr>
        <p:txBody>
          <a:bodyPr/>
          <a:lstStyle/>
          <a:p>
            <a:r>
              <a:rPr lang="en-US" dirty="0"/>
              <a:t>Assumption – Most of the video is background, say 90% is background</a:t>
            </a:r>
          </a:p>
          <a:p>
            <a:r>
              <a:rPr lang="en-US" dirty="0"/>
              <a:t>We start with the highest frequency gaussian</a:t>
            </a:r>
          </a:p>
          <a:p>
            <a:r>
              <a:rPr lang="en-US" dirty="0"/>
              <a:t>We keep adding the frequency of other gaussians in sorted order till we reach 90%</a:t>
            </a:r>
          </a:p>
          <a:p>
            <a:r>
              <a:rPr lang="en-US" dirty="0"/>
              <a:t>All these selected gaussians form the background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6E0EAF-30D9-4827-9534-C81A43AD9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987" y="2367453"/>
            <a:ext cx="1055050" cy="121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66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86CA26-3AB6-4243-A1D4-7C9BD6CE2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497" y="1031153"/>
            <a:ext cx="3412502" cy="47145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0A55C3-7F18-41B9-9776-6959C66B4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953711"/>
            <a:ext cx="5219700" cy="543877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FBA2855-0D4C-444F-8EC1-E03DED7A1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Stauffer </a:t>
            </a:r>
            <a:r>
              <a:rPr lang="en-US" dirty="0" err="1"/>
              <a:t>Grimson</a:t>
            </a:r>
            <a:r>
              <a:rPr lang="en-US" dirty="0"/>
              <a:t> Algorithm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0394D-E4CC-47D7-B987-434494410769}"/>
              </a:ext>
            </a:extLst>
          </p:cNvPr>
          <p:cNvSpPr txBox="1"/>
          <p:nvPr/>
        </p:nvSpPr>
        <p:spPr>
          <a:xfrm>
            <a:off x="7515724" y="1263767"/>
            <a:ext cx="161415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15</a:t>
            </a:r>
            <a:r>
              <a:rPr lang="en-US" baseline="30000" dirty="0">
                <a:solidFill>
                  <a:schemeClr val="tx2"/>
                </a:solidFill>
              </a:rPr>
              <a:t>th</a:t>
            </a:r>
            <a:r>
              <a:rPr lang="en-US" dirty="0">
                <a:solidFill>
                  <a:schemeClr val="tx2"/>
                </a:solidFill>
              </a:rPr>
              <a:t> Frame</a:t>
            </a:r>
          </a:p>
          <a:p>
            <a:r>
              <a:rPr lang="en-US" dirty="0">
                <a:solidFill>
                  <a:schemeClr val="tx2"/>
                </a:solidFill>
              </a:rPr>
              <a:t>5</a:t>
            </a:r>
            <a:r>
              <a:rPr lang="en-US" baseline="30000" dirty="0">
                <a:solidFill>
                  <a:schemeClr val="tx2"/>
                </a:solidFill>
              </a:rPr>
              <a:t>th</a:t>
            </a:r>
            <a:r>
              <a:rPr lang="en-US" dirty="0">
                <a:solidFill>
                  <a:schemeClr val="tx2"/>
                </a:solidFill>
              </a:rPr>
              <a:t> Pixel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sz="1600" dirty="0">
                <a:solidFill>
                  <a:schemeClr val="tx2"/>
                </a:solidFill>
              </a:rPr>
              <a:t>Pixel marked as background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3CEDFF7-608D-4B61-891F-4E523EF95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245920"/>
              </p:ext>
            </p:extLst>
          </p:nvPr>
        </p:nvGraphicFramePr>
        <p:xfrm>
          <a:off x="5886110" y="5128309"/>
          <a:ext cx="799621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683">
                  <a:extLst>
                    <a:ext uri="{9D8B030D-6E8A-4147-A177-3AD203B41FA5}">
                      <a16:colId xmlns:a16="http://schemas.microsoft.com/office/drawing/2014/main" val="1641802084"/>
                    </a:ext>
                  </a:extLst>
                </a:gridCol>
                <a:gridCol w="520938">
                  <a:extLst>
                    <a:ext uri="{9D8B030D-6E8A-4147-A177-3AD203B41FA5}">
                      <a16:colId xmlns:a16="http://schemas.microsoft.com/office/drawing/2014/main" val="39110561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9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l-GR" sz="1400" dirty="0">
                          <a:solidFill>
                            <a:schemeClr val="bg1"/>
                          </a:solidFill>
                        </a:rPr>
                        <a:t>σ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034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084983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020F182-E94F-4DFB-9A78-0CD79D266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08317"/>
              </p:ext>
            </p:extLst>
          </p:nvPr>
        </p:nvGraphicFramePr>
        <p:xfrm>
          <a:off x="5886108" y="3848687"/>
          <a:ext cx="799623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7876">
                  <a:extLst>
                    <a:ext uri="{9D8B030D-6E8A-4147-A177-3AD203B41FA5}">
                      <a16:colId xmlns:a16="http://schemas.microsoft.com/office/drawing/2014/main" val="1641802084"/>
                    </a:ext>
                  </a:extLst>
                </a:gridCol>
                <a:gridCol w="501747">
                  <a:extLst>
                    <a:ext uri="{9D8B030D-6E8A-4147-A177-3AD203B41FA5}">
                      <a16:colId xmlns:a16="http://schemas.microsoft.com/office/drawing/2014/main" val="39110561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9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σ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034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084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155818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778C2A-B8CF-4326-821C-23B816A3B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423" y="1061458"/>
            <a:ext cx="3408944" cy="47454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E74D79-64F4-46CF-A623-A498D8A91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1269"/>
            <a:ext cx="5219700" cy="543877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FBA2855-0D4C-444F-8EC1-E03DED7A1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Stauffer </a:t>
            </a:r>
            <a:r>
              <a:rPr lang="en-US" dirty="0" err="1"/>
              <a:t>Grimson</a:t>
            </a:r>
            <a:r>
              <a:rPr lang="en-US" dirty="0"/>
              <a:t> Algorithm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7620C-2848-476D-8F55-10BAD925F6C5}"/>
              </a:ext>
            </a:extLst>
          </p:cNvPr>
          <p:cNvSpPr txBox="1"/>
          <p:nvPr/>
        </p:nvSpPr>
        <p:spPr>
          <a:xfrm>
            <a:off x="7536730" y="1240684"/>
            <a:ext cx="15389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16</a:t>
            </a:r>
            <a:r>
              <a:rPr lang="en-US" baseline="30000" dirty="0">
                <a:solidFill>
                  <a:schemeClr val="tx2"/>
                </a:solidFill>
              </a:rPr>
              <a:t>th</a:t>
            </a:r>
            <a:r>
              <a:rPr lang="en-US" dirty="0">
                <a:solidFill>
                  <a:schemeClr val="tx2"/>
                </a:solidFill>
              </a:rPr>
              <a:t> Frame</a:t>
            </a:r>
          </a:p>
          <a:p>
            <a:r>
              <a:rPr lang="en-US" dirty="0">
                <a:solidFill>
                  <a:schemeClr val="tx2"/>
                </a:solidFill>
              </a:rPr>
              <a:t>5</a:t>
            </a:r>
            <a:r>
              <a:rPr lang="en-US" baseline="30000" dirty="0">
                <a:solidFill>
                  <a:schemeClr val="tx2"/>
                </a:solidFill>
              </a:rPr>
              <a:t>th</a:t>
            </a:r>
            <a:r>
              <a:rPr lang="en-US" dirty="0">
                <a:solidFill>
                  <a:schemeClr val="tx2"/>
                </a:solidFill>
              </a:rPr>
              <a:t> Pixel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sz="1600" dirty="0">
                <a:solidFill>
                  <a:schemeClr val="tx2"/>
                </a:solidFill>
              </a:rPr>
              <a:t>Pixel marked as foreground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DC118C-90E5-4714-85B0-134AA9720C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264041"/>
              </p:ext>
            </p:extLst>
          </p:nvPr>
        </p:nvGraphicFramePr>
        <p:xfrm>
          <a:off x="5886109" y="5128309"/>
          <a:ext cx="77676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0167">
                  <a:extLst>
                    <a:ext uri="{9D8B030D-6E8A-4147-A177-3AD203B41FA5}">
                      <a16:colId xmlns:a16="http://schemas.microsoft.com/office/drawing/2014/main" val="1641802084"/>
                    </a:ext>
                  </a:extLst>
                </a:gridCol>
                <a:gridCol w="516593">
                  <a:extLst>
                    <a:ext uri="{9D8B030D-6E8A-4147-A177-3AD203B41FA5}">
                      <a16:colId xmlns:a16="http://schemas.microsoft.com/office/drawing/2014/main" val="39110561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9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l-GR" sz="1400" dirty="0">
                          <a:solidFill>
                            <a:schemeClr val="bg1"/>
                          </a:solidFill>
                        </a:rPr>
                        <a:t>σ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034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084983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F327B64-9F91-4CC1-A0EE-843EF6DA04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420716"/>
              </p:ext>
            </p:extLst>
          </p:nvPr>
        </p:nvGraphicFramePr>
        <p:xfrm>
          <a:off x="5886110" y="3848687"/>
          <a:ext cx="79156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9020">
                  <a:extLst>
                    <a:ext uri="{9D8B030D-6E8A-4147-A177-3AD203B41FA5}">
                      <a16:colId xmlns:a16="http://schemas.microsoft.com/office/drawing/2014/main" val="1641802084"/>
                    </a:ext>
                  </a:extLst>
                </a:gridCol>
                <a:gridCol w="512546">
                  <a:extLst>
                    <a:ext uri="{9D8B030D-6E8A-4147-A177-3AD203B41FA5}">
                      <a16:colId xmlns:a16="http://schemas.microsoft.com/office/drawing/2014/main" val="39110561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9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σ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034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084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32462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17FE56-A546-4F76-9154-B3F75A90B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1455"/>
            <a:ext cx="5219700" cy="543877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FBA2855-0D4C-444F-8EC1-E03DED7A1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Stauffer </a:t>
            </a:r>
            <a:r>
              <a:rPr lang="en-US" dirty="0" err="1"/>
              <a:t>Grimson</a:t>
            </a:r>
            <a:r>
              <a:rPr lang="en-US" dirty="0"/>
              <a:t> Algorithm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E5704AB2-F9A6-4801-97F0-73F510C4D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9700" y="1122731"/>
            <a:ext cx="3649980" cy="512064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there are 40,000 pixels in a frame then, at any point in time, there will be 40,000 mixtures of gaussians.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1 mixture of gaussians per pixel</a:t>
            </a:r>
          </a:p>
        </p:txBody>
      </p:sp>
    </p:spTree>
    <p:extLst>
      <p:ext uri="{BB962C8B-B14F-4D97-AF65-F5344CB8AC3E}">
        <p14:creationId xmlns:p14="http://schemas.microsoft.com/office/powerpoint/2010/main" val="10340398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FBD4E2-3BB6-4F9C-B747-E6FE0CF8D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188720"/>
            <a:ext cx="8595360" cy="5120640"/>
          </a:xfrm>
        </p:spPr>
        <p:txBody>
          <a:bodyPr/>
          <a:lstStyle/>
          <a:p>
            <a:r>
              <a:rPr lang="en-US" dirty="0"/>
              <a:t>What is the dictionary meaning of “learning”</a:t>
            </a:r>
          </a:p>
          <a:p>
            <a:pPr marL="0" indent="0">
              <a:buNone/>
            </a:pPr>
            <a:r>
              <a:rPr lang="en-US" dirty="0"/>
              <a:t>	Learning is the acquisition of knowledge or skills through 	study, experience, or being taught.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 this algorithm we teach the machine </a:t>
            </a:r>
          </a:p>
          <a:p>
            <a:pPr lvl="1"/>
            <a:r>
              <a:rPr lang="en-US" dirty="0"/>
              <a:t>how to construct gaussians (calculate mean and variance) with each new pixel</a:t>
            </a:r>
          </a:p>
          <a:p>
            <a:pPr lvl="1"/>
            <a:r>
              <a:rPr lang="en-US" dirty="0"/>
              <a:t>how to distinguish the gaussian as foreground or background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BEA38B-314D-493A-8954-4A789394A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Machine Learning is used in Algorithm</a:t>
            </a:r>
          </a:p>
        </p:txBody>
      </p:sp>
    </p:spTree>
    <p:extLst>
      <p:ext uri="{BB962C8B-B14F-4D97-AF65-F5344CB8AC3E}">
        <p14:creationId xmlns:p14="http://schemas.microsoft.com/office/powerpoint/2010/main" val="32153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57E382-13F4-46DC-894D-C6965C6A5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188720"/>
            <a:ext cx="8595360" cy="5120640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2380471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A03DBF-DE05-4C08-8203-C31F58FFC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pPr lvl="1"/>
            <a:r>
              <a:rPr lang="en-US" dirty="0"/>
              <a:t>Navneet</a:t>
            </a:r>
          </a:p>
          <a:p>
            <a:r>
              <a:rPr lang="en-US"/>
              <a:t>Unsupervised Learning</a:t>
            </a:r>
            <a:endParaRPr lang="en-US" dirty="0"/>
          </a:p>
          <a:p>
            <a:pPr lvl="1"/>
            <a:r>
              <a:rPr lang="en-US" dirty="0"/>
              <a:t>Eigen Space</a:t>
            </a:r>
          </a:p>
          <a:p>
            <a:pPr lvl="1"/>
            <a:r>
              <a:rPr lang="en-US" dirty="0"/>
              <a:t>Gaussian Distribution</a:t>
            </a:r>
          </a:p>
          <a:p>
            <a:r>
              <a:rPr lang="en-US" dirty="0"/>
              <a:t>Application of ML in EDA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53E6D8-F4F2-4C6B-8D1A-6A26A462E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66631137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1">
            <a:hlinkClick r:id="" action="ppaction://media"/>
            <a:extLst>
              <a:ext uri="{FF2B5EF4-FFF2-40B4-BE49-F238E27FC236}">
                <a16:creationId xmlns:a16="http://schemas.microsoft.com/office/drawing/2014/main" id="{FA504CAA-15B8-46A0-9E0C-1D909F423A7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" y="0"/>
            <a:ext cx="4672669" cy="6392411"/>
          </a:xfrm>
        </p:spPr>
      </p:pic>
      <p:pic>
        <p:nvPicPr>
          <p:cNvPr id="5" name="BackgroundSubtraction-Video1">
            <a:hlinkClick r:id="" action="ppaction://media"/>
            <a:extLst>
              <a:ext uri="{FF2B5EF4-FFF2-40B4-BE49-F238E27FC236}">
                <a16:creationId xmlns:a16="http://schemas.microsoft.com/office/drawing/2014/main" id="{35CF8168-A7EA-41DC-9DA3-C00154FD374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72668" y="-1"/>
            <a:ext cx="4472450" cy="639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290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33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BF67319-80EC-40DC-A166-F18A83DF9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Finding behavioral model of user circuit using Machine Learning</a:t>
            </a:r>
          </a:p>
          <a:p>
            <a:pPr lvl="1"/>
            <a:r>
              <a:rPr lang="en-US" dirty="0"/>
              <a:t>Compare user circuit with pre-existing circuits in database</a:t>
            </a:r>
          </a:p>
          <a:p>
            <a:pPr lvl="1"/>
            <a:r>
              <a:rPr lang="en-US" dirty="0"/>
              <a:t>The behavior of the matched circuit can be used as is for the user circuit</a:t>
            </a:r>
          </a:p>
          <a:p>
            <a:pPr lvl="1"/>
            <a:r>
              <a:rPr lang="en-US" dirty="0"/>
              <a:t>This can reduce computation time of finding behavior of user circuit </a:t>
            </a:r>
          </a:p>
          <a:p>
            <a:pPr lvl="1"/>
            <a:r>
              <a:rPr lang="en-US" dirty="0"/>
              <a:t>Paper - </a:t>
            </a:r>
            <a:r>
              <a:rPr lang="en-US" u="sng" dirty="0">
                <a:hlinkClick r:id="rId2"/>
              </a:rPr>
              <a:t>https://www.alexandria.ucsb.edu/lib/ark:/48907/f3f18wwm</a:t>
            </a:r>
            <a:endParaRPr lang="en-US" dirty="0"/>
          </a:p>
          <a:p>
            <a:pPr marL="339725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AEFE8B-17A4-4DAD-A8A9-69DF4C68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ML in EDA</a:t>
            </a:r>
          </a:p>
        </p:txBody>
      </p:sp>
    </p:spTree>
    <p:extLst>
      <p:ext uri="{BB962C8B-B14F-4D97-AF65-F5344CB8AC3E}">
        <p14:creationId xmlns:p14="http://schemas.microsoft.com/office/powerpoint/2010/main" val="408417931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287714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4F387A-D047-4815-AEC1-E5D0D83CF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893" y="1198147"/>
            <a:ext cx="8595360" cy="5120640"/>
          </a:xfrm>
        </p:spPr>
        <p:txBody>
          <a:bodyPr/>
          <a:lstStyle/>
          <a:p>
            <a:r>
              <a:rPr lang="en-US" dirty="0"/>
              <a:t>Frame Subtraction Algorithm</a:t>
            </a:r>
          </a:p>
          <a:p>
            <a:pPr lvl="1"/>
            <a:r>
              <a:rPr lang="en-US" dirty="0"/>
              <a:t>Another type of background subtraction algorithm</a:t>
            </a:r>
          </a:p>
          <a:p>
            <a:pPr lvl="1"/>
            <a:r>
              <a:rPr lang="en-US" dirty="0"/>
              <a:t>Subtract 2 frames. Background will be left out. Foreground will remain</a:t>
            </a:r>
          </a:p>
          <a:p>
            <a:pPr marL="339725" lvl="1" indent="0">
              <a:buNone/>
            </a:pPr>
            <a:endParaRPr lang="en-US" dirty="0"/>
          </a:p>
          <a:p>
            <a:pPr marL="339725" lvl="1" indent="0">
              <a:buNone/>
            </a:pPr>
            <a:endParaRPr lang="en-US" dirty="0"/>
          </a:p>
          <a:p>
            <a:r>
              <a:rPr lang="en-US" dirty="0"/>
              <a:t>Advantage of Stauffer </a:t>
            </a:r>
            <a:r>
              <a:rPr lang="en-US" dirty="0" err="1"/>
              <a:t>Grimson</a:t>
            </a:r>
            <a:endParaRPr lang="en-US" dirty="0"/>
          </a:p>
          <a:p>
            <a:pPr lvl="1"/>
            <a:r>
              <a:rPr lang="en-US" dirty="0"/>
              <a:t>Leaves movement of a tree should be a background. But Frame subtraction algorithm will consider that as foreground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B1A4EF-E426-4D6B-9DFA-BF907128D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over Frame Subtraction Algorithm</a:t>
            </a:r>
          </a:p>
        </p:txBody>
      </p:sp>
    </p:spTree>
    <p:extLst>
      <p:ext uri="{BB962C8B-B14F-4D97-AF65-F5344CB8AC3E}">
        <p14:creationId xmlns:p14="http://schemas.microsoft.com/office/powerpoint/2010/main" val="41459945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F1A581-EE22-45EE-8094-F1A23D4B0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Stauffer </a:t>
            </a:r>
            <a:r>
              <a:rPr lang="en-US" dirty="0" err="1"/>
              <a:t>Grimson</a:t>
            </a:r>
            <a:r>
              <a:rPr lang="en-US" dirty="0"/>
              <a:t>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83F189-301A-4764-85F3-CCED5EB4E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330" y="2329897"/>
            <a:ext cx="2105025" cy="390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7EA876-6D2E-487F-B776-50CDC2922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903" y="3102928"/>
            <a:ext cx="2752725" cy="361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43B3FF-37E4-4520-B354-85FAF43AA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330" y="3736486"/>
            <a:ext cx="2938469" cy="438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F37AA5-90F6-4E80-B925-09F37DD2345D}"/>
              </a:ext>
            </a:extLst>
          </p:cNvPr>
          <p:cNvSpPr txBox="1"/>
          <p:nvPr/>
        </p:nvSpPr>
        <p:spPr>
          <a:xfrm>
            <a:off x="4500330" y="4380834"/>
            <a:ext cx="3195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= 1 / </a:t>
            </a:r>
            <a:r>
              <a:rPr lang="en-US" sz="1600" dirty="0" err="1"/>
              <a:t>totalEleInMixtureOfGuassians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3EE0BB-45F8-4A8A-9D24-9513D54FC5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0330" y="5155068"/>
            <a:ext cx="3005581" cy="390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B04A96-0B65-465E-9D3F-62ACD7CC85CF}"/>
              </a:ext>
            </a:extLst>
          </p:cNvPr>
          <p:cNvSpPr txBox="1"/>
          <p:nvPr/>
        </p:nvSpPr>
        <p:spPr>
          <a:xfrm>
            <a:off x="4500330" y="5859825"/>
            <a:ext cx="3195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w</a:t>
            </a:r>
            <a:r>
              <a:rPr lang="en-US" sz="1100" dirty="0" err="1"/>
              <a:t>k,t</a:t>
            </a:r>
            <a:r>
              <a:rPr lang="en-US" sz="1100" dirty="0"/>
              <a:t> </a:t>
            </a:r>
            <a:r>
              <a:rPr lang="en-US" sz="1600" dirty="0"/>
              <a:t>/ sigma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9298F8-1FD6-4E4B-B622-2B074E853B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3773" y="897518"/>
            <a:ext cx="1279657" cy="55245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4F0203-F48F-4ADF-8910-224EE6CFF7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642" y="4174636"/>
            <a:ext cx="1932495" cy="5429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8138992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99E92D-1F3F-4F4B-9651-5098106BA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0194"/>
            <a:ext cx="5219700" cy="543877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FBA2855-0D4C-444F-8EC1-E03DED7A1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Stauffer </a:t>
            </a:r>
            <a:r>
              <a:rPr lang="en-US" dirty="0" err="1"/>
              <a:t>Grimson</a:t>
            </a:r>
            <a:r>
              <a:rPr lang="en-US" dirty="0"/>
              <a:t> 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901DF0-E195-49F5-8578-6ED5EF2A5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602" y="1980651"/>
            <a:ext cx="3519323" cy="24912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966CA8-9882-4C5D-BA94-BC389DEBC0E7}"/>
              </a:ext>
            </a:extLst>
          </p:cNvPr>
          <p:cNvSpPr txBox="1"/>
          <p:nvPr/>
        </p:nvSpPr>
        <p:spPr>
          <a:xfrm>
            <a:off x="6174557" y="4940622"/>
            <a:ext cx="2545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µ - Mean</a:t>
            </a:r>
          </a:p>
          <a:p>
            <a:r>
              <a:rPr lang="el-GR" dirty="0">
                <a:solidFill>
                  <a:schemeClr val="tx2"/>
                </a:solidFill>
              </a:rPr>
              <a:t>σ</a:t>
            </a:r>
            <a:r>
              <a:rPr lang="en-US" dirty="0">
                <a:solidFill>
                  <a:schemeClr val="tx2"/>
                </a:solidFill>
              </a:rPr>
              <a:t> – Standard Deviation</a:t>
            </a:r>
          </a:p>
        </p:txBody>
      </p:sp>
    </p:spTree>
    <p:extLst>
      <p:ext uri="{BB962C8B-B14F-4D97-AF65-F5344CB8AC3E}">
        <p14:creationId xmlns:p14="http://schemas.microsoft.com/office/powerpoint/2010/main" val="57544114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80D4128-A6C8-4560-B95C-6B634A146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65" y="950193"/>
            <a:ext cx="5219700" cy="543877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FBA2855-0D4C-444F-8EC1-E03DED7A1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Stauffer </a:t>
            </a:r>
            <a:r>
              <a:rPr lang="en-US" dirty="0" err="1"/>
              <a:t>Grimson</a:t>
            </a:r>
            <a:r>
              <a:rPr lang="en-US" dirty="0"/>
              <a:t> 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5AC9F8-EE02-4D2A-8019-AFA2AB364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293" y="950193"/>
            <a:ext cx="1212206" cy="523338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372A8BA-9F1D-433B-8763-511C720C59E1}"/>
              </a:ext>
            </a:extLst>
          </p:cNvPr>
          <p:cNvCxnSpPr>
            <a:cxnSpLocks/>
          </p:cNvCxnSpPr>
          <p:nvPr/>
        </p:nvCxnSpPr>
        <p:spPr>
          <a:xfrm flipV="1">
            <a:off x="5094514" y="1065015"/>
            <a:ext cx="399506" cy="2282342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D118B5B-8CA8-4BF7-BC6D-3429D0AEBD05}"/>
              </a:ext>
            </a:extLst>
          </p:cNvPr>
          <p:cNvCxnSpPr>
            <a:cxnSpLocks/>
          </p:cNvCxnSpPr>
          <p:nvPr/>
        </p:nvCxnSpPr>
        <p:spPr>
          <a:xfrm>
            <a:off x="5094514" y="4073979"/>
            <a:ext cx="399506" cy="2093316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BF62F5AF-18A7-4E7E-B237-181952C16A0C}"/>
              </a:ext>
            </a:extLst>
          </p:cNvPr>
          <p:cNvSpPr/>
          <p:nvPr/>
        </p:nvSpPr>
        <p:spPr bwMode="auto">
          <a:xfrm>
            <a:off x="1632858" y="3028947"/>
            <a:ext cx="3755571" cy="1298121"/>
          </a:xfrm>
          <a:prstGeom prst="ellipse">
            <a:avLst/>
          </a:prstGeom>
          <a:solidFill>
            <a:schemeClr val="accent4"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A9799-BE2A-4CA7-AA76-B7C95432C65A}"/>
              </a:ext>
            </a:extLst>
          </p:cNvPr>
          <p:cNvSpPr txBox="1"/>
          <p:nvPr/>
        </p:nvSpPr>
        <p:spPr>
          <a:xfrm>
            <a:off x="6793334" y="2187332"/>
            <a:ext cx="2361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</a:rPr>
              <a:t>What is the probability of the pixel that it will be a part of the gaussian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726447-A032-4077-AAC9-0EC888AD0046}"/>
              </a:ext>
            </a:extLst>
          </p:cNvPr>
          <p:cNvSpPr txBox="1"/>
          <p:nvPr/>
        </p:nvSpPr>
        <p:spPr>
          <a:xfrm>
            <a:off x="6776048" y="3046744"/>
            <a:ext cx="2322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</a:rPr>
              <a:t>Mean of the gaussian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EE0C27-6E2E-4576-84FD-B42584232176}"/>
              </a:ext>
            </a:extLst>
          </p:cNvPr>
          <p:cNvSpPr txBox="1"/>
          <p:nvPr/>
        </p:nvSpPr>
        <p:spPr>
          <a:xfrm>
            <a:off x="6796472" y="3585645"/>
            <a:ext cx="2322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</a:rPr>
              <a:t>Standard deviation of the gaussian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475430-7A89-49B3-9195-9430FC4FC444}"/>
              </a:ext>
            </a:extLst>
          </p:cNvPr>
          <p:cNvSpPr txBox="1"/>
          <p:nvPr/>
        </p:nvSpPr>
        <p:spPr>
          <a:xfrm>
            <a:off x="6807467" y="4228239"/>
            <a:ext cx="2322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</a:rPr>
              <a:t>Fraction of new information to be considered for recalculating the gaussian parameters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F5E7F6-D27C-4F97-A484-B9493C5787F1}"/>
              </a:ext>
            </a:extLst>
          </p:cNvPr>
          <p:cNvSpPr txBox="1"/>
          <p:nvPr/>
        </p:nvSpPr>
        <p:spPr>
          <a:xfrm>
            <a:off x="6807467" y="4925822"/>
            <a:ext cx="2322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</a:rPr>
              <a:t>Contribution of a gaussian in the mixture of gaussians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261019-77AF-4A46-BB50-342B7E8DB606}"/>
              </a:ext>
            </a:extLst>
          </p:cNvPr>
          <p:cNvSpPr txBox="1"/>
          <p:nvPr/>
        </p:nvSpPr>
        <p:spPr>
          <a:xfrm>
            <a:off x="6799608" y="5540133"/>
            <a:ext cx="2322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</a:rPr>
              <a:t>Arrange gaussians in decreasing order of number of pixels in the gaussian</a:t>
            </a:r>
          </a:p>
        </p:txBody>
      </p:sp>
    </p:spTree>
    <p:extLst>
      <p:ext uri="{BB962C8B-B14F-4D97-AF65-F5344CB8AC3E}">
        <p14:creationId xmlns:p14="http://schemas.microsoft.com/office/powerpoint/2010/main" val="19189300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6" grpId="0"/>
      <p:bldP spid="17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Subtraction</a:t>
            </a:r>
          </a:p>
        </p:txBody>
      </p:sp>
    </p:spTree>
    <p:extLst>
      <p:ext uri="{BB962C8B-B14F-4D97-AF65-F5344CB8AC3E}">
        <p14:creationId xmlns:p14="http://schemas.microsoft.com/office/powerpoint/2010/main" val="366183273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74320" y="1188720"/>
            <a:ext cx="4712459" cy="5155519"/>
          </a:xfrm>
        </p:spPr>
        <p:txBody>
          <a:bodyPr/>
          <a:lstStyle/>
          <a:p>
            <a:r>
              <a:rPr lang="en-US" dirty="0"/>
              <a:t>Process of automatically separating out foreground objects from background</a:t>
            </a:r>
          </a:p>
          <a:p>
            <a:endParaRPr lang="en-US" dirty="0"/>
          </a:p>
          <a:p>
            <a:r>
              <a:rPr lang="en-US" dirty="0"/>
              <a:t>Applications:</a:t>
            </a:r>
          </a:p>
          <a:p>
            <a:pPr lvl="1"/>
            <a:r>
              <a:rPr lang="en-US" dirty="0"/>
              <a:t>Traffic monitoring</a:t>
            </a:r>
          </a:p>
          <a:p>
            <a:pPr lvl="1"/>
            <a:r>
              <a:rPr lang="en-US" dirty="0"/>
              <a:t>Real-time motion gesture recognition</a:t>
            </a:r>
          </a:p>
          <a:p>
            <a:pPr lvl="1"/>
            <a:r>
              <a:rPr lang="en-US" dirty="0"/>
              <a:t>Video surveillance – Monitor behavior or activities for the purpose of managing, directing, or protecting people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320" y="274320"/>
            <a:ext cx="8595360" cy="914400"/>
          </a:xfrm>
        </p:spPr>
        <p:txBody>
          <a:bodyPr/>
          <a:lstStyle/>
          <a:p>
            <a:r>
              <a:rPr lang="en-US" dirty="0"/>
              <a:t>Background Subtraction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74FE5-D2E1-4EA7-A47A-568CCD471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973" y="1115063"/>
            <a:ext cx="2696066" cy="486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1969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 subtraction uses gaussian properties</a:t>
            </a:r>
          </a:p>
          <a:p>
            <a:r>
              <a:rPr lang="en-US" dirty="0"/>
              <a:t>If the frequency distribution of a data set forms a bell-shaped curve then the data is Gaussian.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320" y="274320"/>
            <a:ext cx="8595360" cy="914400"/>
          </a:xfrm>
        </p:spPr>
        <p:txBody>
          <a:bodyPr/>
          <a:lstStyle/>
          <a:p>
            <a:r>
              <a:rPr lang="en-US" dirty="0"/>
              <a:t>Gaussian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01FABA97-158E-461F-955E-58ADB2883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90" y="2395354"/>
            <a:ext cx="4916075" cy="393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7987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C6F9EC-FA70-4A1B-A767-5B469496E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188720"/>
            <a:ext cx="3327353" cy="5120640"/>
          </a:xfrm>
        </p:spPr>
        <p:txBody>
          <a:bodyPr/>
          <a:lstStyle/>
          <a:p>
            <a:r>
              <a:rPr lang="en-US" dirty="0"/>
              <a:t>Grades of students in a class was gaussian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Salary appraisals of employees is gaussian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5238BD-0AA0-46C0-B745-A435433DF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Examples</a:t>
            </a:r>
          </a:p>
        </p:txBody>
      </p:sp>
      <p:pic>
        <p:nvPicPr>
          <p:cNvPr id="2050" name="Picture 2" descr="Image result for performance appraisal gaussian">
            <a:extLst>
              <a:ext uri="{FF2B5EF4-FFF2-40B4-BE49-F238E27FC236}">
                <a16:creationId xmlns:a16="http://schemas.microsoft.com/office/drawing/2014/main" id="{BCDD6E51-BD6C-4368-A139-F9E22B813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672" y="3908196"/>
            <a:ext cx="4932369" cy="230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grade gaussian">
            <a:extLst>
              <a:ext uri="{FF2B5EF4-FFF2-40B4-BE49-F238E27FC236}">
                <a16:creationId xmlns:a16="http://schemas.microsoft.com/office/drawing/2014/main" id="{60759952-6D6D-4BF3-9DF6-CA60EBBAB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338" y="1188720"/>
            <a:ext cx="4869703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9012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8B47D5-3350-4446-A7B5-2C6057C98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of Gaussian</a:t>
            </a:r>
          </a:p>
        </p:txBody>
      </p:sp>
      <p:pic>
        <p:nvPicPr>
          <p:cNvPr id="21" name="SunriseToSunset">
            <a:hlinkClick r:id="" action="ppaction://media"/>
            <a:extLst>
              <a:ext uri="{FF2B5EF4-FFF2-40B4-BE49-F238E27FC236}">
                <a16:creationId xmlns:a16="http://schemas.microsoft.com/office/drawing/2014/main" id="{2CBF4A67-1DAA-403A-B5CB-4E3F4320F3F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561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2246" y="1078772"/>
            <a:ext cx="3495414" cy="239499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E6C21C9-FE0D-4318-8209-1495B4C6F8F6}"/>
              </a:ext>
            </a:extLst>
          </p:cNvPr>
          <p:cNvSpPr/>
          <p:nvPr/>
        </p:nvSpPr>
        <p:spPr bwMode="auto">
          <a:xfrm>
            <a:off x="1970200" y="1966676"/>
            <a:ext cx="263951" cy="249213"/>
          </a:xfrm>
          <a:prstGeom prst="rect">
            <a:avLst/>
          </a:prstGeom>
          <a:noFill/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charset="0"/>
            </a:endParaRPr>
          </a:p>
        </p:txBody>
      </p: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198556FC-AF4B-4871-B527-39227AA744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3273400"/>
              </p:ext>
            </p:extLst>
          </p:nvPr>
        </p:nvGraphicFramePr>
        <p:xfrm>
          <a:off x="4235117" y="1078772"/>
          <a:ext cx="4465852" cy="2521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2" name="WalkingMan">
            <a:hlinkClick r:id="" action="ppaction://media"/>
            <a:extLst>
              <a:ext uri="{FF2B5EF4-FFF2-40B4-BE49-F238E27FC236}">
                <a16:creationId xmlns:a16="http://schemas.microsoft.com/office/drawing/2014/main" id="{0BB0D09D-A182-469E-B8FA-9B7F48780B0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12819" y="3663794"/>
            <a:ext cx="3480270" cy="2610203"/>
          </a:xfrm>
          <a:prstGeom prst="rect">
            <a:avLst/>
          </a:prstGeom>
        </p:spPr>
      </p:pic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C02FE840-34E5-4201-AE0B-6F9B952BF0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6715001"/>
              </p:ext>
            </p:extLst>
          </p:nvPr>
        </p:nvGraphicFramePr>
        <p:xfrm>
          <a:off x="4235117" y="3749490"/>
          <a:ext cx="4465852" cy="2521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6D713C50-D970-427D-9CF2-4C59CAE0731E}"/>
              </a:ext>
            </a:extLst>
          </p:cNvPr>
          <p:cNvSpPr/>
          <p:nvPr/>
        </p:nvSpPr>
        <p:spPr bwMode="auto">
          <a:xfrm>
            <a:off x="2037977" y="4278221"/>
            <a:ext cx="263951" cy="249213"/>
          </a:xfrm>
          <a:prstGeom prst="rect">
            <a:avLst/>
          </a:prstGeom>
          <a:noFill/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32EC71-DCF9-4EA5-B73B-2133743AF560}"/>
              </a:ext>
            </a:extLst>
          </p:cNvPr>
          <p:cNvSpPr txBox="1"/>
          <p:nvPr/>
        </p:nvSpPr>
        <p:spPr>
          <a:xfrm>
            <a:off x="4685122" y="3205113"/>
            <a:ext cx="5373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Black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1610EE-DC96-4FCF-98B3-CD37D9EC5E58}"/>
              </a:ext>
            </a:extLst>
          </p:cNvPr>
          <p:cNvSpPr txBox="1"/>
          <p:nvPr/>
        </p:nvSpPr>
        <p:spPr>
          <a:xfrm>
            <a:off x="8155759" y="3204304"/>
            <a:ext cx="630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White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1F385A-C1D4-4B49-9FF1-7AEA53484BA0}"/>
              </a:ext>
            </a:extLst>
          </p:cNvPr>
          <p:cNvSpPr txBox="1"/>
          <p:nvPr/>
        </p:nvSpPr>
        <p:spPr>
          <a:xfrm>
            <a:off x="4771534" y="5902751"/>
            <a:ext cx="5373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Black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4F281B-BC8C-4826-9E91-10D2959BC2F8}"/>
              </a:ext>
            </a:extLst>
          </p:cNvPr>
          <p:cNvSpPr txBox="1"/>
          <p:nvPr/>
        </p:nvSpPr>
        <p:spPr>
          <a:xfrm>
            <a:off x="8084264" y="5910198"/>
            <a:ext cx="630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White</a:t>
            </a:r>
          </a:p>
        </p:txBody>
      </p:sp>
    </p:spTree>
    <p:extLst>
      <p:ext uri="{BB962C8B-B14F-4D97-AF65-F5344CB8AC3E}">
        <p14:creationId xmlns:p14="http://schemas.microsoft.com/office/powerpoint/2010/main" val="14328153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Graphic spid="11" grpId="0">
        <p:bldAsOne/>
      </p:bldGraphic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473372-9A03-49F0-BC42-6970134CE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188720"/>
            <a:ext cx="4505070" cy="5120640"/>
          </a:xfrm>
        </p:spPr>
        <p:txBody>
          <a:bodyPr/>
          <a:lstStyle/>
          <a:p>
            <a:r>
              <a:rPr lang="en-US" dirty="0"/>
              <a:t>Algorithm to subtract background / foreground from video</a:t>
            </a:r>
          </a:p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The background of the input video is quite constant throughout except for minor movements like movement of leaves of a tree</a:t>
            </a:r>
          </a:p>
          <a:p>
            <a:pPr lvl="1"/>
            <a:r>
              <a:rPr lang="en-US" dirty="0"/>
              <a:t>Most parts of the video are background and very small parts of the video are foreground</a:t>
            </a:r>
          </a:p>
          <a:p>
            <a:pPr lvl="1"/>
            <a:r>
              <a:rPr lang="en-US" dirty="0"/>
              <a:t>There are no abrupt changes in foreground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81E8FF-0F6F-4A86-8DD9-EB9F44096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Stauffer </a:t>
            </a:r>
            <a:r>
              <a:rPr lang="en-US" dirty="0" err="1"/>
              <a:t>Grimson</a:t>
            </a:r>
            <a:r>
              <a:rPr lang="en-US" dirty="0"/>
              <a:t> Algorithm</a:t>
            </a:r>
          </a:p>
        </p:txBody>
      </p:sp>
      <p:pic>
        <p:nvPicPr>
          <p:cNvPr id="4" name="WalkingMan">
            <a:hlinkClick r:id="" action="ppaction://media"/>
            <a:extLst>
              <a:ext uri="{FF2B5EF4-FFF2-40B4-BE49-F238E27FC236}">
                <a16:creationId xmlns:a16="http://schemas.microsoft.com/office/drawing/2014/main" id="{F7DD2051-11BF-4BAA-9D0D-0E4D8DFF94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63929" y="2123898"/>
            <a:ext cx="3480270" cy="261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0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BA2855-0D4C-444F-8EC1-E03DED7A1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Stauffer </a:t>
            </a:r>
            <a:r>
              <a:rPr lang="en-US" dirty="0" err="1"/>
              <a:t>Grimson</a:t>
            </a:r>
            <a:r>
              <a:rPr lang="en-US" dirty="0"/>
              <a:t>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8AD18C-EDAF-4EB0-95D7-58A667392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" y="955922"/>
            <a:ext cx="5219700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87907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adence_4x3_Internal_Confidential_Template_12.17.2013">
  <a:themeElements>
    <a:clrScheme name="Cadence Corporate Template">
      <a:dk1>
        <a:srgbClr val="000000"/>
      </a:dk1>
      <a:lt1>
        <a:srgbClr val="FFFFFF"/>
      </a:lt1>
      <a:dk2>
        <a:srgbClr val="3C3C3C"/>
      </a:dk2>
      <a:lt2>
        <a:srgbClr val="FFFFFF"/>
      </a:lt2>
      <a:accent1>
        <a:srgbClr val="999999"/>
      </a:accent1>
      <a:accent2>
        <a:srgbClr val="6A6A6A"/>
      </a:accent2>
      <a:accent3>
        <a:srgbClr val="E31837"/>
      </a:accent3>
      <a:accent4>
        <a:srgbClr val="31A7DF"/>
      </a:accent4>
      <a:accent5>
        <a:srgbClr val="09698D"/>
      </a:accent5>
      <a:accent6>
        <a:srgbClr val="87A836"/>
      </a:accent6>
      <a:hlink>
        <a:srgbClr val="099E9C"/>
      </a:hlink>
      <a:folHlink>
        <a:srgbClr val="999999"/>
      </a:folHlink>
    </a:clrScheme>
    <a:fontScheme name="Cadence Corpora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>
          <a:defRPr dirty="0">
            <a:solidFill>
              <a:schemeClr val="tx1"/>
            </a:solidFill>
            <a:latin typeface="Arial" charset="0"/>
          </a:defRPr>
        </a:defPPr>
      </a:lstStyle>
    </a:spDef>
    <a:lnDef>
      <a:spPr>
        <a:ln w="12700"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adence_4x3_Internal_Confidential_Template_2015_v02.potx" id="{E2EE5F98-401A-41BC-86C8-F8A598602224}" vid="{C21BC110-BA3F-45FC-A8B5-4D78233F4A77}"/>
    </a:ext>
  </a:extLst>
</a:theme>
</file>

<file path=ppt/theme/theme2.xml><?xml version="1.0" encoding="utf-8"?>
<a:theme xmlns:a="http://schemas.openxmlformats.org/drawingml/2006/main" name="Office Theme">
  <a:themeElements>
    <a:clrScheme name="Cadence 2011">
      <a:dk1>
        <a:srgbClr val="000000"/>
      </a:dk1>
      <a:lt1>
        <a:srgbClr val="FFFFFF"/>
      </a:lt1>
      <a:dk2>
        <a:srgbClr val="404040"/>
      </a:dk2>
      <a:lt2>
        <a:srgbClr val="FFFFFF"/>
      </a:lt2>
      <a:accent1>
        <a:srgbClr val="E31837"/>
      </a:accent1>
      <a:accent2>
        <a:srgbClr val="333333"/>
      </a:accent2>
      <a:accent3>
        <a:srgbClr val="CCCCCC"/>
      </a:accent3>
      <a:accent4>
        <a:srgbClr val="31A7DF"/>
      </a:accent4>
      <a:accent5>
        <a:srgbClr val="828F8D"/>
      </a:accent5>
      <a:accent6>
        <a:srgbClr val="09698D"/>
      </a:accent6>
      <a:hlink>
        <a:srgbClr val="E31837"/>
      </a:hlink>
      <a:folHlink>
        <a:srgbClr val="333333"/>
      </a:folHlink>
    </a:clrScheme>
    <a:fontScheme name="Cadence 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adence 2011">
      <a:dk1>
        <a:srgbClr val="000000"/>
      </a:dk1>
      <a:lt1>
        <a:srgbClr val="FFFFFF"/>
      </a:lt1>
      <a:dk2>
        <a:srgbClr val="404040"/>
      </a:dk2>
      <a:lt2>
        <a:srgbClr val="FFFFFF"/>
      </a:lt2>
      <a:accent1>
        <a:srgbClr val="E31837"/>
      </a:accent1>
      <a:accent2>
        <a:srgbClr val="333333"/>
      </a:accent2>
      <a:accent3>
        <a:srgbClr val="CCCCCC"/>
      </a:accent3>
      <a:accent4>
        <a:srgbClr val="31A7DF"/>
      </a:accent4>
      <a:accent5>
        <a:srgbClr val="828F8D"/>
      </a:accent5>
      <a:accent6>
        <a:srgbClr val="09698D"/>
      </a:accent6>
      <a:hlink>
        <a:srgbClr val="E31837"/>
      </a:hlink>
      <a:folHlink>
        <a:srgbClr val="333333"/>
      </a:folHlink>
    </a:clrScheme>
    <a:fontScheme name="Cadence 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652</Words>
  <Application>Microsoft Office PowerPoint</Application>
  <PresentationFormat>On-screen Show (4:3)</PresentationFormat>
  <Paragraphs>163</Paragraphs>
  <Slides>26</Slides>
  <Notes>6</Notes>
  <HiddenSlides>0</HiddenSlides>
  <MMClips>5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Wingdings</vt:lpstr>
      <vt:lpstr>Cadence_4x3_Internal_Confidential_Template_12.17.2013</vt:lpstr>
      <vt:lpstr>Machine Learning</vt:lpstr>
      <vt:lpstr>Overview</vt:lpstr>
      <vt:lpstr>Background Subtraction</vt:lpstr>
      <vt:lpstr>Background Subtraction</vt:lpstr>
      <vt:lpstr>Gaussian</vt:lpstr>
      <vt:lpstr>Gaussian Examples</vt:lpstr>
      <vt:lpstr>Mixture of Gaussian</vt:lpstr>
      <vt:lpstr>Stauffer Grimson Algorithm</vt:lpstr>
      <vt:lpstr>Stauffer Grimson Algorithm</vt:lpstr>
      <vt:lpstr>Stauffer Grimson Algorithm</vt:lpstr>
      <vt:lpstr>Stauffer Grimson Algorithm</vt:lpstr>
      <vt:lpstr>Stauffer Grimson Algorithm</vt:lpstr>
      <vt:lpstr>Stauffer Grimson Algorithm</vt:lpstr>
      <vt:lpstr>Stauffer Grimson Algorithm</vt:lpstr>
      <vt:lpstr>Stauffer Grimson Algorithm</vt:lpstr>
      <vt:lpstr>Stauffer Grimson Algorithm</vt:lpstr>
      <vt:lpstr>Stauffer Grimson Algorithm</vt:lpstr>
      <vt:lpstr>How Machine Learning is used in Algorithm</vt:lpstr>
      <vt:lpstr>PowerPoint Presentation</vt:lpstr>
      <vt:lpstr>PowerPoint Presentation</vt:lpstr>
      <vt:lpstr>Application of ML in EDA</vt:lpstr>
      <vt:lpstr>PowerPoint Presentation</vt:lpstr>
      <vt:lpstr>Advantages over Frame Subtraction Algorithm</vt:lpstr>
      <vt:lpstr>Stauffer Grimson Algorithm</vt:lpstr>
      <vt:lpstr>Stauffer Grimson Algorithm</vt:lpstr>
      <vt:lpstr>Stauffer Grimson Algorithm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Confidential, Cadence Internal</cp:keywords>
  <dc:description>These materials are Cadence Confidential and are for internal use only. They may not be distributed, in whole or in part, outside of Cadence.</dc:description>
  <cp:lastModifiedBy/>
  <cp:revision>1</cp:revision>
  <dcterms:created xsi:type="dcterms:W3CDTF">2016-08-17T07:31:29Z</dcterms:created>
  <dcterms:modified xsi:type="dcterms:W3CDTF">2018-06-05T04:39:34Z</dcterms:modified>
</cp:coreProperties>
</file>